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D05"/>
    <a:srgbClr val="2EA7F4"/>
    <a:srgbClr val="8FC31F"/>
    <a:srgbClr val="F39800"/>
    <a:srgbClr val="FFF200"/>
    <a:srgbClr val="0068B7"/>
    <a:srgbClr val="00719C"/>
    <a:srgbClr val="FFFCDB"/>
    <a:srgbClr val="FFF462"/>
    <a:srgbClr val="EB6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603" autoAdjust="0"/>
    <p:restoredTop sz="99699" autoAdjust="0"/>
  </p:normalViewPr>
  <p:slideViewPr>
    <p:cSldViewPr snapToGrid="0">
      <p:cViewPr varScale="1">
        <p:scale>
          <a:sx n="52" d="100"/>
          <a:sy n="52" d="100"/>
        </p:scale>
        <p:origin x="2966" y="86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横山 正木" userId="f2d03c6f925478db" providerId="LiveId" clId="{308B26B0-D281-487F-A974-DB53700F4951}"/>
    <pc:docChg chg="modSld">
      <pc:chgData name="横山 正木" userId="f2d03c6f925478db" providerId="LiveId" clId="{308B26B0-D281-487F-A974-DB53700F4951}" dt="2023-05-11T02:20:43.557" v="1787" actId="20577"/>
      <pc:docMkLst>
        <pc:docMk/>
      </pc:docMkLst>
      <pc:sldChg chg="modSp mod">
        <pc:chgData name="横山 正木" userId="f2d03c6f925478db" providerId="LiveId" clId="{308B26B0-D281-487F-A974-DB53700F4951}" dt="2023-05-11T02:20:43.557" v="1787" actId="20577"/>
        <pc:sldMkLst>
          <pc:docMk/>
          <pc:sldMk cId="1640777822" sldId="262"/>
        </pc:sldMkLst>
        <pc:spChg chg="mod">
          <ac:chgData name="横山 正木" userId="f2d03c6f925478db" providerId="LiveId" clId="{308B26B0-D281-487F-A974-DB53700F4951}" dt="2023-05-11T02:20:43.557" v="1787" actId="20577"/>
          <ac:spMkLst>
            <pc:docMk/>
            <pc:sldMk cId="1640777822" sldId="262"/>
            <ac:spMk id="4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6151" cy="496106"/>
          </a:xfrm>
          <a:prstGeom prst="rect">
            <a:avLst/>
          </a:prstGeom>
        </p:spPr>
        <p:txBody>
          <a:bodyPr vert="horz" lIns="86042" tIns="43021" rIns="86042" bIns="43021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052" y="0"/>
            <a:ext cx="2946151" cy="496106"/>
          </a:xfrm>
          <a:prstGeom prst="rect">
            <a:avLst/>
          </a:prstGeom>
        </p:spPr>
        <p:txBody>
          <a:bodyPr vert="horz" lIns="86042" tIns="43021" rIns="86042" bIns="43021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2023/5/12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29028"/>
            <a:ext cx="2946151" cy="496105"/>
          </a:xfrm>
          <a:prstGeom prst="rect">
            <a:avLst/>
          </a:prstGeom>
        </p:spPr>
        <p:txBody>
          <a:bodyPr vert="horz" lIns="86042" tIns="43021" rIns="86042" bIns="43021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052" y="9429028"/>
            <a:ext cx="2946151" cy="496105"/>
          </a:xfrm>
          <a:prstGeom prst="rect">
            <a:avLst/>
          </a:prstGeom>
        </p:spPr>
        <p:txBody>
          <a:bodyPr vert="horz" lIns="86042" tIns="43021" rIns="86042" bIns="43021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45658" cy="498054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8" y="2"/>
            <a:ext cx="2945658" cy="498054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2023/5/12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3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28588"/>
            <a:ext cx="2945658" cy="498053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8" y="9428588"/>
            <a:ext cx="2945658" cy="498053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36743" y="6181037"/>
            <a:ext cx="5831681" cy="1575559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36743" y="8150485"/>
            <a:ext cx="5831681" cy="848378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034152" y="10107814"/>
            <a:ext cx="1036743" cy="581745"/>
          </a:xfrm>
        </p:spPr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69458" y="5802298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77558" y="8029289"/>
            <a:ext cx="6220460" cy="1090771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9458" y="5802298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77558" y="8029289"/>
            <a:ext cx="194389" cy="1090771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294DBB-917B-4186-A703-7409F7CF8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B72EE-4B45-425F-B500-026DA88CB7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7292" y="436815"/>
            <a:ext cx="1749504" cy="930690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8779" y="436815"/>
            <a:ext cx="5118920" cy="930690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920653" y="5092735"/>
            <a:ext cx="930791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6998018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6743" y="4726676"/>
            <a:ext cx="5831681" cy="1696755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01540" y="6787022"/>
            <a:ext cx="5766885" cy="1817952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9742" y="10107814"/>
            <a:ext cx="1293337" cy="581745"/>
          </a:xfrm>
        </p:spPr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77558" y="4484282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77558" y="4484282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938977" y="1934301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8779" y="2045196"/>
            <a:ext cx="3435563" cy="1090771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952584" y="2060346"/>
            <a:ext cx="3436912" cy="1090771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88779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3952584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8106" y="484787"/>
            <a:ext cx="2138283" cy="1333165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78106" y="1939150"/>
            <a:ext cx="2138283" cy="770357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578700-CC02-43A7-8D67-617F0C9B3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CBD56-090A-4AA6-BB18-0A87B6BE424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54192" y="5287211"/>
            <a:ext cx="959878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259186" y="484787"/>
            <a:ext cx="4859734" cy="908976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796616"/>
            <a:ext cx="6998018" cy="107309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9" y="3029920"/>
            <a:ext cx="6998018" cy="6791869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88779" y="1939149"/>
            <a:ext cx="6998018" cy="848378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88779" y="796616"/>
            <a:ext cx="155512" cy="109077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88779" y="242393"/>
            <a:ext cx="6998018" cy="1575559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88779" y="1939149"/>
            <a:ext cx="6998018" cy="78099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442902" y="10109834"/>
            <a:ext cx="1946486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CF157F-24BC-4F96-B15A-CB12A1589C2E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464857" y="10109834"/>
            <a:ext cx="2980637" cy="58174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520963" y="10109834"/>
            <a:ext cx="1684708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D5CA2B-0AE5-48CB-81EF-2EB246D4FA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88779" y="1817952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テキスト ボックス 43"/>
          <p:cNvSpPr txBox="1"/>
          <p:nvPr/>
        </p:nvSpPr>
        <p:spPr>
          <a:xfrm>
            <a:off x="61138" y="3211030"/>
            <a:ext cx="3666590" cy="54288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今回は、以前からアンケートでご希望の多かった、「教育」をテーマにして　研修会を実施します。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HGP創英角ｺﾞｼｯｸUB"/>
                <a:ea typeface="HGP創英角ｺﾞｼｯｸUB"/>
              </a:rPr>
              <a:t>通常は中堅理学療法士を対象としていますが、今回は若手理学療法士の先生からの症例発表、参加者も若手理学療法士も対象とし、中堅・若手理学療法士のグループ</a:t>
            </a:r>
            <a:r>
              <a:rPr lang="ja-JP" altLang="en-US" sz="1800">
                <a:latin typeface="HGP創英角ｺﾞｼｯｸUB"/>
                <a:ea typeface="HGP創英角ｺﾞｼｯｸUB"/>
              </a:rPr>
              <a:t>に分かれて　実施</a:t>
            </a:r>
            <a:r>
              <a:rPr lang="ja-JP" altLang="en-US" sz="1800" dirty="0">
                <a:latin typeface="HGP創英角ｺﾞｼｯｸUB"/>
                <a:ea typeface="HGP創英角ｺﾞｼｯｸUB"/>
              </a:rPr>
              <a:t>したいと考えております。</a:t>
            </a:r>
            <a:endParaRPr lang="en-US" altLang="ja-JP" sz="1800" dirty="0">
              <a:latin typeface="HGP創英角ｺﾞｼｯｸUB"/>
              <a:ea typeface="HGP創英角ｺﾞｼｯｸUB"/>
            </a:endParaRP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HGP創英角ｺﾞｼｯｸUB"/>
                <a:ea typeface="HGP創英角ｺﾞｼｯｸUB"/>
              </a:rPr>
              <a:t>他施設の中堅・若手理学療法士の視点のずれを知り、自施設での、　「教育」に生かしていただければ幸いです。</a:t>
            </a:r>
            <a:endParaRPr lang="en-US" altLang="ja-JP" sz="1800" dirty="0">
              <a:latin typeface="HGP創英角ｺﾞｼｯｸUB"/>
              <a:ea typeface="HGP創英角ｺﾞｼｯｸUB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15" y="40580"/>
            <a:ext cx="7775464" cy="2946323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8" y="9282049"/>
            <a:ext cx="7775575" cy="1625664"/>
          </a:xfrm>
          <a:prstGeom prst="rect">
            <a:avLst/>
          </a:prstGeom>
        </p:spPr>
      </p:pic>
      <p:grpSp>
        <p:nvGrpSpPr>
          <p:cNvPr id="38" name="グループ化 37"/>
          <p:cNvGrpSpPr/>
          <p:nvPr/>
        </p:nvGrpSpPr>
        <p:grpSpPr>
          <a:xfrm>
            <a:off x="3929714" y="3094189"/>
            <a:ext cx="3168000" cy="315397"/>
            <a:chOff x="4107861" y="4582572"/>
            <a:chExt cx="3168000" cy="280134"/>
          </a:xfrm>
          <a:solidFill>
            <a:srgbClr val="C30D05"/>
          </a:solidFill>
        </p:grpSpPr>
        <p:sp>
          <p:nvSpPr>
            <p:cNvPr id="34" name="正方形/長方形 33"/>
            <p:cNvSpPr/>
            <p:nvPr/>
          </p:nvSpPr>
          <p:spPr>
            <a:xfrm>
              <a:off x="4107861" y="4582572"/>
              <a:ext cx="3168000" cy="2801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4185954" y="4591513"/>
              <a:ext cx="692497" cy="246029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ja-JP" altLang="en-US" sz="18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日　時</a:t>
              </a:r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3941830" y="3407750"/>
            <a:ext cx="378171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2023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25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（日）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3990352" y="3868864"/>
            <a:ext cx="361426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9:30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12:00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9:20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受付開始）</a:t>
            </a:r>
            <a:endParaRPr lang="en-US" altLang="ja-JP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903439" y="4783314"/>
            <a:ext cx="3687569" cy="124425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小山　真弥先生　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北海道脳神経外科記念病院</a:t>
            </a:r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リハビリテーション部</a:t>
            </a:r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HGSｺﾞｼｯｸE"/>
                <a:ea typeface="HGSｺﾞｼｯｸE"/>
              </a:rPr>
              <a:t>　</a:t>
            </a:r>
            <a:endParaRPr lang="en-US" altLang="ja-JP" sz="1200" dirty="0">
              <a:latin typeface="HGSｺﾞｼｯｸE"/>
              <a:ea typeface="HGSｺﾞｼｯｸE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462688" y="10061583"/>
            <a:ext cx="5303132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中堅理学療法士による北海道神経理学療法研究会</a:t>
            </a:r>
            <a:endParaRPr lang="en-US" altLang="ja-JP" sz="1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Kozuka Gothic Pro B" charset="-128"/>
              </a:rPr>
              <a:t>https://npt-hokkaido.com/</a:t>
            </a:r>
            <a:endParaRPr lang="ja-JP" altLang="en-US" sz="1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-29139" y="654824"/>
            <a:ext cx="7775575" cy="1837041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algn="ctr">
              <a:lnSpc>
                <a:spcPts val="7800"/>
              </a:lnSpc>
            </a:pPr>
            <a:r>
              <a:rPr lang="ja-JP" altLang="en-US" sz="3200" dirty="0">
                <a:ln w="12700">
                  <a:noFill/>
                  <a:prstDash val="solid"/>
                </a:ln>
                <a:solidFill>
                  <a:srgbClr val="FFF20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ｺﾞｼｯｸE"/>
                <a:ea typeface="HGPｺﾞｼｯｸE"/>
              </a:rPr>
              <a:t>第</a:t>
            </a:r>
            <a:r>
              <a:rPr lang="en-US" altLang="ja-JP" sz="3200" dirty="0">
                <a:ln w="12700">
                  <a:noFill/>
                  <a:prstDash val="solid"/>
                </a:ln>
                <a:solidFill>
                  <a:srgbClr val="FFF20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ｺﾞｼｯｸE"/>
                <a:ea typeface="HGPｺﾞｼｯｸE"/>
              </a:rPr>
              <a:t>13</a:t>
            </a:r>
            <a:r>
              <a:rPr lang="ja-JP" altLang="en-US" sz="3200" dirty="0">
                <a:ln w="12700">
                  <a:noFill/>
                  <a:prstDash val="solid"/>
                </a:ln>
                <a:solidFill>
                  <a:srgbClr val="FFF20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ｺﾞｼｯｸE"/>
                <a:ea typeface="HGPｺﾞｼｯｸE"/>
              </a:rPr>
              <a:t>回 研修会</a:t>
            </a:r>
            <a:endParaRPr lang="en-US" altLang="ja-JP" sz="3200" dirty="0">
              <a:ln w="12700">
                <a:noFill/>
                <a:prstDash val="solid"/>
              </a:ln>
              <a:solidFill>
                <a:srgbClr val="FFF200"/>
              </a:solidFill>
              <a:effectLst>
                <a:outerShdw blurRad="50800" dist="38100" dir="2700000" algn="tl" rotWithShape="0">
                  <a:prstClr val="black">
                    <a:alpha val="50000"/>
                  </a:prstClr>
                </a:outerShdw>
              </a:effectLst>
              <a:latin typeface="HGPｺﾞｼｯｸE"/>
              <a:ea typeface="HGPｺﾞｼｯｸE"/>
            </a:endParaRPr>
          </a:p>
          <a:p>
            <a:pPr algn="ctr">
              <a:lnSpc>
                <a:spcPts val="7800"/>
              </a:lnSpc>
            </a:pPr>
            <a:endParaRPr lang="ja-JP" altLang="en-US" sz="4000" dirty="0">
              <a:ln w="12700">
                <a:noFill/>
                <a:prstDash val="solid"/>
              </a:ln>
              <a:solidFill>
                <a:srgbClr val="FFF200"/>
              </a:solidFill>
              <a:effectLst>
                <a:outerShdw blurRad="50800" dist="38100" dir="2700000" algn="tl" rotWithShape="0">
                  <a:prstClr val="black">
                    <a:alpha val="5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59634" y="9635878"/>
            <a:ext cx="1384995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お問い合わせ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425301" y="559723"/>
            <a:ext cx="6924973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中堅理学療法士による北海道神経理学療法研究会主催研修会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177487" y="1598099"/>
            <a:ext cx="7307667" cy="73866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中堅理学療法士と若手理学療法士の視点のずれ</a:t>
            </a:r>
            <a:endParaRPr lang="en-US" altLang="ja-JP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～若手理学療法士の担当症例を通じて～</a:t>
            </a:r>
            <a:endParaRPr lang="ja-JP" altLang="ja-JP" sz="2000" dirty="0">
              <a:solidFill>
                <a:schemeClr val="bg1"/>
              </a:solidFill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3901816" y="4371560"/>
            <a:ext cx="3168000" cy="318493"/>
            <a:chOff x="4165013" y="4579823"/>
            <a:chExt cx="3168000" cy="282883"/>
          </a:xfrm>
          <a:solidFill>
            <a:srgbClr val="F39800"/>
          </a:solidFill>
        </p:grpSpPr>
        <p:sp>
          <p:nvSpPr>
            <p:cNvPr id="57" name="正方形/長方形 56"/>
            <p:cNvSpPr/>
            <p:nvPr/>
          </p:nvSpPr>
          <p:spPr>
            <a:xfrm>
              <a:off x="4165013" y="4582572"/>
              <a:ext cx="3168000" cy="2801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4252929" y="4579823"/>
              <a:ext cx="1154162" cy="246029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ja-JP" altLang="en-US" sz="18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症例発表者</a:t>
              </a:r>
              <a:endParaRPr lang="en-US" altLang="ja-JP" sz="18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</p:txBody>
        </p:sp>
      </p:grpSp>
      <p:sp>
        <p:nvSpPr>
          <p:cNvPr id="62" name="正方形/長方形 61"/>
          <p:cNvSpPr/>
          <p:nvPr/>
        </p:nvSpPr>
        <p:spPr>
          <a:xfrm>
            <a:off x="3904475" y="7003112"/>
            <a:ext cx="3690143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ZOOM</a:t>
            </a:r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利用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※1</a:t>
            </a:r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週間前に専用</a:t>
            </a:r>
            <a:r>
              <a:rPr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URL</a:t>
            </a:r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をメールにて　　お知らせ致します</a:t>
            </a:r>
            <a:endParaRPr lang="ja-JP" altLang="en-US" sz="11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3901816" y="6549065"/>
            <a:ext cx="3168000" cy="315397"/>
            <a:chOff x="4165013" y="4508514"/>
            <a:chExt cx="3168000" cy="280134"/>
          </a:xfrm>
          <a:solidFill>
            <a:srgbClr val="2EA7F4"/>
          </a:solidFill>
        </p:grpSpPr>
        <p:sp>
          <p:nvSpPr>
            <p:cNvPr id="64" name="正方形/長方形 63"/>
            <p:cNvSpPr/>
            <p:nvPr/>
          </p:nvSpPr>
          <p:spPr>
            <a:xfrm>
              <a:off x="4165013" y="4508514"/>
              <a:ext cx="3168000" cy="2801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4247881" y="4513670"/>
              <a:ext cx="461666" cy="246029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ja-JP" altLang="en-US" sz="18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場所</a:t>
              </a: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3948789" y="6115690"/>
            <a:ext cx="3536365" cy="256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無料</a:t>
            </a:r>
            <a:endParaRPr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3905565" y="5644929"/>
            <a:ext cx="3168000" cy="315398"/>
            <a:chOff x="4165013" y="4582572"/>
            <a:chExt cx="3168000" cy="280134"/>
          </a:xfrm>
          <a:solidFill>
            <a:srgbClr val="8FC31F"/>
          </a:solidFill>
        </p:grpSpPr>
        <p:sp>
          <p:nvSpPr>
            <p:cNvPr id="68" name="正方形/長方形 67"/>
            <p:cNvSpPr/>
            <p:nvPr/>
          </p:nvSpPr>
          <p:spPr>
            <a:xfrm>
              <a:off x="4165013" y="4582572"/>
              <a:ext cx="3168000" cy="2801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4228811" y="4591505"/>
              <a:ext cx="692497" cy="246029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ja-JP" altLang="en-US" sz="18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参加費</a:t>
              </a:r>
            </a:p>
          </p:txBody>
        </p:sp>
      </p:grpSp>
      <p:pic>
        <p:nvPicPr>
          <p:cNvPr id="43" name="図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044" y="9833544"/>
            <a:ext cx="919653" cy="919653"/>
          </a:xfrm>
          <a:prstGeom prst="rect">
            <a:avLst/>
          </a:prstGeom>
        </p:spPr>
      </p:pic>
      <p:grpSp>
        <p:nvGrpSpPr>
          <p:cNvPr id="37" name="グループ化 36"/>
          <p:cNvGrpSpPr/>
          <p:nvPr/>
        </p:nvGrpSpPr>
        <p:grpSpPr>
          <a:xfrm>
            <a:off x="3901742" y="7968501"/>
            <a:ext cx="3168000" cy="315398"/>
            <a:chOff x="4165013" y="4523325"/>
            <a:chExt cx="3168000" cy="280134"/>
          </a:xfrm>
          <a:solidFill>
            <a:schemeClr val="accent1">
              <a:lumMod val="75000"/>
            </a:schemeClr>
          </a:solidFill>
        </p:grpSpPr>
        <p:sp>
          <p:nvSpPr>
            <p:cNvPr id="39" name="正方形/長方形 38"/>
            <p:cNvSpPr/>
            <p:nvPr/>
          </p:nvSpPr>
          <p:spPr>
            <a:xfrm>
              <a:off x="4165013" y="4523325"/>
              <a:ext cx="3168000" cy="2801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4241679" y="4531007"/>
              <a:ext cx="2077492" cy="24602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/>
            <a:p>
              <a:r>
                <a:rPr lang="ja-JP" altLang="en-US" sz="18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申し込み期限・方法</a:t>
              </a:r>
            </a:p>
          </p:txBody>
        </p:sp>
      </p:grpSp>
      <p:sp>
        <p:nvSpPr>
          <p:cNvPr id="41" name="正方形/長方形 40"/>
          <p:cNvSpPr/>
          <p:nvPr/>
        </p:nvSpPr>
        <p:spPr>
          <a:xfrm>
            <a:off x="3872788" y="8353478"/>
            <a:ext cx="3583338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</a:t>
            </a:r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月</a:t>
            </a:r>
            <a:r>
              <a:rPr lang="en-US" altLang="ja-JP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15</a:t>
            </a:r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日</a:t>
            </a:r>
            <a:r>
              <a:rPr lang="en-US" altLang="ja-JP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木</a:t>
            </a:r>
            <a:r>
              <a:rPr lang="en-US" altLang="ja-JP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)18</a:t>
            </a:r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時まで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下記のホームページよりお願い　致します</a:t>
            </a:r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（申し込みフォームあり）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368719-FC6B-A57A-D55B-49805DED3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5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普段は中堅理学療法士を対象としていますが、今回は若手理学療法士からの症例発表、ディスカッションも若手グループ、中堅グループに分かれて実施したいと考えております。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中堅理学療法士の皆様には、他施設の若手理学療法士の考え方等を学んでいただき、自施設の若手理学療法士の教育に生かしていただければ幸いです。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34540D-63CC-42E0-FD62-CFC70072A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7775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普段は中堅理学療法士を対象としていますが、今回は若手理学療法士からの症例発表、ディスカッションも若手グループ、中堅グループに分かれて実施したいと考えております。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中堅理学療法士の皆様には、他施設の若手理学療法士の考え方等を学んでいただき、自施設の若手理学療法士の教育に生かしていただければ幸いです。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21C702-674E-8A02-130E-2E72A3D8F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7775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テーマは、研修後のアンケートで以前から希望が多くありました、「教育」に関してとなっております。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普段は中堅理学療法士を対象としていますが、今回は若手理学療法士からの症例発表、ディスカッションも若手グループ、中堅グループに分かれて実施したいと考えております。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中堅理学療法士の皆様には、他施設の若手理学療法士の考え方等を学んでいただき、自施設の若手理学療法士の教育に生かしていただければ幸いです。</a:t>
            </a:r>
          </a:p>
        </p:txBody>
      </p:sp>
    </p:spTree>
    <p:extLst>
      <p:ext uri="{BB962C8B-B14F-4D97-AF65-F5344CB8AC3E}">
        <p14:creationId xmlns:p14="http://schemas.microsoft.com/office/powerpoint/2010/main" val="1640777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2081</TotalTime>
  <Words>466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HGPｺﾞｼｯｸE</vt:lpstr>
      <vt:lpstr>HGP創英角ｺﾞｼｯｸUB</vt:lpstr>
      <vt:lpstr>HGSｺﾞｼｯｸE</vt:lpstr>
      <vt:lpstr>HGｺﾞｼｯｸE</vt:lpstr>
      <vt:lpstr>Arial</vt:lpstr>
      <vt:lpstr>Bookman Old Style</vt:lpstr>
      <vt:lpstr>Calibri</vt:lpstr>
      <vt:lpstr>Gill Sans MT</vt:lpstr>
      <vt:lpstr>Wingdings</vt:lpstr>
      <vt:lpstr>Wingdings 3</vt:lpstr>
      <vt:lpstr>アース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横山 正木</cp:lastModifiedBy>
  <cp:revision>346</cp:revision>
  <cp:lastPrinted>2019-12-05T05:47:36Z</cp:lastPrinted>
  <dcterms:created xsi:type="dcterms:W3CDTF">2013-08-07T01:16:52Z</dcterms:created>
  <dcterms:modified xsi:type="dcterms:W3CDTF">2023-05-12T01:37:28Z</dcterms:modified>
</cp:coreProperties>
</file>